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5" r:id="rId4"/>
    <p:sldId id="286" r:id="rId5"/>
    <p:sldId id="287" r:id="rId6"/>
    <p:sldId id="288" r:id="rId7"/>
    <p:sldId id="289" r:id="rId8"/>
    <p:sldId id="262" r:id="rId9"/>
    <p:sldId id="263" r:id="rId10"/>
    <p:sldId id="277" r:id="rId11"/>
    <p:sldId id="278" r:id="rId12"/>
    <p:sldId id="268" r:id="rId13"/>
    <p:sldId id="279" r:id="rId14"/>
    <p:sldId id="280" r:id="rId15"/>
    <p:sldId id="281" r:id="rId16"/>
    <p:sldId id="282" r:id="rId17"/>
    <p:sldId id="283" r:id="rId18"/>
    <p:sldId id="275" r:id="rId19"/>
    <p:sldId id="284" r:id="rId20"/>
    <p:sldId id="273" r:id="rId21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ejaVu Serif Bold" panose="020B060402020202020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old" panose="00000800000000000000" charset="0"/>
      <p:regular r:id="rId33"/>
    </p:embeddedFont>
    <p:embeddedFont>
      <p:font typeface="Montserrat Italics" panose="020B0604020202020204" charset="0"/>
      <p:regular r:id="rId34"/>
    </p:embeddedFont>
    <p:embeddedFont>
      <p:font typeface="Muli" panose="020B0604020202020204" charset="0"/>
      <p:regular r:id="rId35"/>
    </p:embeddedFont>
    <p:embeddedFont>
      <p:font typeface="Muli Bold" panose="020B0604020202020204" charset="0"/>
      <p:regular r:id="rId36"/>
    </p:embeddedFont>
    <p:embeddedFont>
      <p:font typeface="Noto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0" autoAdjust="0"/>
    <p:restoredTop sz="94938" autoAdjust="0"/>
  </p:normalViewPr>
  <p:slideViewPr>
    <p:cSldViewPr>
      <p:cViewPr varScale="1">
        <p:scale>
          <a:sx n="50" d="100"/>
          <a:sy n="50" d="100"/>
        </p:scale>
        <p:origin x="8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6D413F-61EA-4CCF-A5BD-5326F250B5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92921-DFF8-4ED4-9BA1-CF58602FA7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A3FF7-5A9C-40AF-A67E-A4AB31F41F3B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AE66A-3D5A-489A-B63F-80B514776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34A3E-F9D5-4D8F-9CE1-3AC93B4AE3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62340-E727-4E1C-BDE1-2ED5C89CF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4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DA30C-66EC-4377-83A3-6E037A78693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B4BF0-4D1C-4AF1-8744-C4CD25278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FB2D-EAA7-4DA7-9504-A82740091D4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D225-72BB-4A26-8D10-F0127335C26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BC821-F5D9-4CBE-91BA-8847C19BAEB9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3961-46D2-40D8-B63D-CF6D0A87DAC4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64B5-1556-4608-B959-36082DB6362F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E153-EF10-4265-A2BF-2D802BED261D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972A-1D6A-4ADB-9F74-063E0F94B8F8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0E7-A883-4375-AC02-A58EDDFACE5A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8377-3120-4D02-8E6F-6417BC6EB726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3DC91-09C2-40B1-BBCA-A886E239094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7CB9-0BC7-4E51-8C95-B15B0919AC32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F3D74-C87C-4AEF-A5F8-26731ADCA4BE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84770" y="1228329"/>
            <a:ext cx="11988852" cy="31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Noto Sans Bold"/>
              </a:rPr>
              <a:t>ĐỒ ÁN </a:t>
            </a:r>
            <a:r>
              <a:rPr lang="vi-VN" sz="4021">
                <a:solidFill>
                  <a:srgbClr val="000000"/>
                </a:solidFill>
                <a:latin typeface="Noto Sans Bold"/>
              </a:rPr>
              <a:t>CHUYÊN </a:t>
            </a:r>
            <a:r>
              <a:rPr lang="en-US" sz="4021">
                <a:solidFill>
                  <a:srgbClr val="000000"/>
                </a:solidFill>
                <a:latin typeface="Noto Sans Bold"/>
              </a:rPr>
              <a:t>NGÀNH</a:t>
            </a:r>
          </a:p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Noto Sans Bold"/>
              </a:rPr>
              <a:t>HỌC KỲ I, NĂM HỌC </a:t>
            </a:r>
            <a:r>
              <a:rPr lang="vi-VN" sz="4021">
                <a:solidFill>
                  <a:srgbClr val="000000"/>
                </a:solidFill>
                <a:latin typeface="Noto Sans Bold"/>
              </a:rPr>
              <a:t>2024</a:t>
            </a:r>
            <a:r>
              <a:rPr lang="en-US" sz="4021">
                <a:solidFill>
                  <a:srgbClr val="000000"/>
                </a:solidFill>
                <a:latin typeface="Noto Sans Bold"/>
              </a:rPr>
              <a:t> – </a:t>
            </a:r>
            <a:r>
              <a:rPr lang="vi-VN" sz="4021">
                <a:solidFill>
                  <a:srgbClr val="000000"/>
                </a:solidFill>
                <a:latin typeface="Noto Sans Bold"/>
              </a:rPr>
              <a:t>2025</a:t>
            </a:r>
            <a:endParaRPr lang="en-US" sz="4021">
              <a:solidFill>
                <a:srgbClr val="000000"/>
              </a:solidFill>
              <a:latin typeface="Noto Sans Bold"/>
            </a:endParaRPr>
          </a:p>
          <a:p>
            <a:pPr algn="ctr">
              <a:lnSpc>
                <a:spcPts val="7030"/>
              </a:lnSpc>
            </a:pPr>
            <a:endParaRPr lang="en-US" sz="4021">
              <a:solidFill>
                <a:srgbClr val="000000"/>
              </a:solidFill>
              <a:latin typeface="Noto Sans Bold"/>
            </a:endParaRPr>
          </a:p>
          <a:p>
            <a:pPr algn="ctr">
              <a:lnSpc>
                <a:spcPts val="7030"/>
              </a:lnSpc>
            </a:pPr>
            <a:endParaRPr lang="en-US" sz="4021">
              <a:solidFill>
                <a:srgbClr val="000000"/>
              </a:solidFill>
              <a:latin typeface="Noto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30669" y="251044"/>
            <a:ext cx="2792893" cy="2792893"/>
          </a:xfrm>
          <a:custGeom>
            <a:avLst/>
            <a:gdLst/>
            <a:ahLst/>
            <a:cxnLst/>
            <a:rect l="l" t="t" r="r" b="b"/>
            <a:pathLst>
              <a:path w="2792893" h="2792893">
                <a:moveTo>
                  <a:pt x="0" y="0"/>
                </a:moveTo>
                <a:lnTo>
                  <a:pt x="2792893" y="0"/>
                </a:lnTo>
                <a:lnTo>
                  <a:pt x="2792893" y="2792893"/>
                </a:lnTo>
                <a:lnTo>
                  <a:pt x="0" y="2792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6800" y="3497110"/>
            <a:ext cx="16417608" cy="251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ỨNG DỤNG SỔ LÊN LỚP ĐIỆN TỬ </a:t>
            </a:r>
            <a:endParaRPr lang="en-US" sz="540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5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</a:t>
            </a:r>
            <a:r>
              <a:rPr lang="en-US" sz="5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 DỤNG CODEIGNITER FRAMEWORK</a:t>
            </a:r>
            <a:endParaRPr lang="en-US" sz="5400">
              <a:solidFill>
                <a:srgbClr val="FF0000"/>
              </a:solidFill>
              <a:latin typeface="Noto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540068" y="7353300"/>
            <a:ext cx="11203049" cy="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Montserrat Italics"/>
              </a:rPr>
              <a:t>Giảng viên hướng dẫn:</a:t>
            </a:r>
            <a:r>
              <a:rPr lang="en-US" sz="3100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17600" y="8237220"/>
            <a:ext cx="11203049" cy="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Montserrat Italics"/>
              </a:rPr>
              <a:t>Sinh viên thực hiện: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696" y="8197849"/>
            <a:ext cx="9199686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Montserrat Bold"/>
              </a:rPr>
              <a:t>Nguyễn Hoàng Thương - 110121224 - DA21TTC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26593" y="7353300"/>
            <a:ext cx="6117712" cy="509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vi-VN" sz="3100">
                <a:solidFill>
                  <a:srgbClr val="000000"/>
                </a:solidFill>
                <a:latin typeface="Montserrat Bold" panose="020B0604020202020204" charset="0"/>
              </a:rPr>
              <a:t>Nguyễn Ngọc Đan Thanh</a:t>
            </a:r>
            <a:endParaRPr lang="en-US" sz="3100">
              <a:solidFill>
                <a:srgbClr val="000000"/>
              </a:solidFill>
              <a:latin typeface="Montserrat Bold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28C4D-7581-4975-B529-82E2FD1F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1893437"/>
            <a:chOff x="0" y="0"/>
            <a:chExt cx="4816593" cy="477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77878"/>
            </a:xfrm>
            <a:custGeom>
              <a:avLst/>
              <a:gdLst/>
              <a:ahLst/>
              <a:cxnLst/>
              <a:rect l="l" t="t" r="r" b="b"/>
              <a:pathLst>
                <a:path w="4816592" h="477878">
                  <a:moveTo>
                    <a:pt x="0" y="0"/>
                  </a:moveTo>
                  <a:lnTo>
                    <a:pt x="4816592" y="0"/>
                  </a:lnTo>
                  <a:lnTo>
                    <a:pt x="4816592" y="477878"/>
                  </a:lnTo>
                  <a:lnTo>
                    <a:pt x="0" y="47787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49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7020" y="-4729397"/>
            <a:ext cx="6470558" cy="6639565"/>
          </a:xfrm>
          <a:custGeom>
            <a:avLst/>
            <a:gdLst/>
            <a:ahLst/>
            <a:cxnLst/>
            <a:rect l="l" t="t" r="r" b="b"/>
            <a:pathLst>
              <a:path w="6470558" h="6639565">
                <a:moveTo>
                  <a:pt x="0" y="0"/>
                </a:moveTo>
                <a:lnTo>
                  <a:pt x="6470558" y="0"/>
                </a:lnTo>
                <a:lnTo>
                  <a:pt x="6470558" y="6639566"/>
                </a:lnTo>
                <a:lnTo>
                  <a:pt x="0" y="663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25878" y="-3733389"/>
            <a:ext cx="5701464" cy="5850383"/>
          </a:xfrm>
          <a:custGeom>
            <a:avLst/>
            <a:gdLst/>
            <a:ahLst/>
            <a:cxnLst/>
            <a:rect l="l" t="t" r="r" b="b"/>
            <a:pathLst>
              <a:path w="5701464" h="5850383">
                <a:moveTo>
                  <a:pt x="0" y="0"/>
                </a:moveTo>
                <a:lnTo>
                  <a:pt x="5701464" y="0"/>
                </a:lnTo>
                <a:lnTo>
                  <a:pt x="5701464" y="5850383"/>
                </a:lnTo>
                <a:lnTo>
                  <a:pt x="0" y="58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41961"/>
            <a:ext cx="16840200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990600" y="2069021"/>
            <a:ext cx="65566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261310"/>
                </a:solidFill>
                <a:latin typeface="Noto Sans Bold"/>
              </a:rPr>
              <a:t>Quản lý sinh viên</a:t>
            </a:r>
            <a:endParaRPr lang="en-US" sz="2800" dirty="0">
              <a:solidFill>
                <a:srgbClr val="261310"/>
              </a:solidFill>
              <a:latin typeface="Noto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AF21B-97E3-40AF-AEB9-286914ED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61" y="2535398"/>
            <a:ext cx="14295214" cy="697751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8AA89F-9A73-4564-91EC-D5B1F0EF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80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10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D802E8-C61F-4E99-9797-C730E949A760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ACDDC55-9D0C-44BE-BD57-BB6B7163B2E2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F6637A-7A8E-4CE2-89B9-462DCAF322BB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166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1893437"/>
            <a:chOff x="0" y="0"/>
            <a:chExt cx="4816593" cy="477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77878"/>
            </a:xfrm>
            <a:custGeom>
              <a:avLst/>
              <a:gdLst/>
              <a:ahLst/>
              <a:cxnLst/>
              <a:rect l="l" t="t" r="r" b="b"/>
              <a:pathLst>
                <a:path w="4816592" h="477878">
                  <a:moveTo>
                    <a:pt x="0" y="0"/>
                  </a:moveTo>
                  <a:lnTo>
                    <a:pt x="4816592" y="0"/>
                  </a:lnTo>
                  <a:lnTo>
                    <a:pt x="4816592" y="477878"/>
                  </a:lnTo>
                  <a:lnTo>
                    <a:pt x="0" y="47787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49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7020" y="-4729397"/>
            <a:ext cx="6470558" cy="6639565"/>
          </a:xfrm>
          <a:custGeom>
            <a:avLst/>
            <a:gdLst/>
            <a:ahLst/>
            <a:cxnLst/>
            <a:rect l="l" t="t" r="r" b="b"/>
            <a:pathLst>
              <a:path w="6470558" h="6639565">
                <a:moveTo>
                  <a:pt x="0" y="0"/>
                </a:moveTo>
                <a:lnTo>
                  <a:pt x="6470558" y="0"/>
                </a:lnTo>
                <a:lnTo>
                  <a:pt x="6470558" y="6639566"/>
                </a:lnTo>
                <a:lnTo>
                  <a:pt x="0" y="663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25878" y="-3733389"/>
            <a:ext cx="5701464" cy="5850383"/>
          </a:xfrm>
          <a:custGeom>
            <a:avLst/>
            <a:gdLst/>
            <a:ahLst/>
            <a:cxnLst/>
            <a:rect l="l" t="t" r="r" b="b"/>
            <a:pathLst>
              <a:path w="5701464" h="5850383">
                <a:moveTo>
                  <a:pt x="0" y="0"/>
                </a:moveTo>
                <a:lnTo>
                  <a:pt x="5701464" y="0"/>
                </a:lnTo>
                <a:lnTo>
                  <a:pt x="5701464" y="5850383"/>
                </a:lnTo>
                <a:lnTo>
                  <a:pt x="0" y="58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41961"/>
            <a:ext cx="16840200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143000" y="2116994"/>
            <a:ext cx="65566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261310"/>
                </a:solidFill>
                <a:latin typeface="Noto Sans Bold"/>
              </a:rPr>
              <a:t>Thống kế số tiết dạy</a:t>
            </a:r>
            <a:endParaRPr lang="en-US" sz="2800" dirty="0">
              <a:solidFill>
                <a:srgbClr val="261310"/>
              </a:solidFill>
              <a:latin typeface="Noto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C84165-34C8-410D-9274-E86A578F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072" y="2631344"/>
            <a:ext cx="14087190" cy="652280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E0C165-3DCB-4612-8B83-57F60ABA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11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8A12D7-00FC-47D9-AAB5-7DCF7519890B}"/>
              </a:ext>
            </a:extLst>
          </p:cNvPr>
          <p:cNvGrpSpPr/>
          <p:nvPr/>
        </p:nvGrpSpPr>
        <p:grpSpPr>
          <a:xfrm>
            <a:off x="85738" y="8513707"/>
            <a:ext cx="4791062" cy="1647692"/>
            <a:chOff x="13411200" y="7059291"/>
            <a:chExt cx="3868087" cy="157861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FC01958-8B39-4843-9D79-AF37002402EE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D70BC-9F20-4A6E-B283-AD27B275E677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17016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2. Giao diện giảng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5039" y="3128883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Lịch dạy của giảng viên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1C3822-C5F9-4052-AC17-8C73B268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021" y="3766327"/>
            <a:ext cx="14782081" cy="475941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F858AF-2F45-47DD-AAE6-2AA8B5A5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12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F61A93-C32F-429F-A13F-E73F5253F382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9D8289D-38AD-4E69-B3A8-8A77B539235E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3BB817-8295-44C9-BDE6-C325DE7962AD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2. Giao diện giảng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5039" y="3128883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Thông tin giảng viên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C46470-BAD3-49F2-AEEA-543949E10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990" y="4122699"/>
            <a:ext cx="14861546" cy="35599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20AF18B-A3EB-46F3-9ED8-19CD531D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3501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13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47B7C2-63A2-419D-9398-CF8704862997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9897EA6-00F8-4E07-80B7-1B35F9B63F6D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38ADCF-96D5-41C1-9CEE-8D1A244767BC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22201001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2. Giao diện giảng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1092990" y="3238500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Sổ lên lớp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9C338E-7C7F-4797-A492-55C23FA8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228" y="2923858"/>
            <a:ext cx="13351378" cy="650470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6825B6A-F6BF-47A1-B95F-3FECE991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615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14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1F40C5-33C8-4098-9BB4-E45E1891FFE2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8FFA2F3-2B0C-427E-A849-CB120CC3225E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7BE44E-E1E8-48E2-A929-5B1952F7D38F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38076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3. Giao diện sinh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250878" y="3238500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Danh sách môn học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2D96F-D45C-43C4-A9CE-9C6B5D207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205" y="4002740"/>
            <a:ext cx="15484155" cy="3986744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4FF1A73-9209-4713-BE38-6681D6CD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15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C441EC-297F-4B02-B31F-517C34414CB1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692218-2361-48DA-8443-69C11A4C1751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2468A2-74EE-46F4-A897-E4DDCA8B09C2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216397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3. Giao diện sinh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250878" y="3238500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Thông tin sinh viên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1FBD83-2A7A-4AA1-BD74-7933A4AF1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55" y="3881555"/>
            <a:ext cx="16184245" cy="4315427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5DA3E46-144B-4D3D-9497-B31B4CBA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9199" y="98355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16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9014B-EF79-475C-9A36-24641018A11A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BBCD64C-3742-4E08-AC01-CEB92E2AEE5C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335658-F20E-4FC7-9CB0-44BA06697BF2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20397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887747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23470" y="-2275432"/>
            <a:ext cx="2551740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7400" y="-413585"/>
            <a:ext cx="2893886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5519" y="657136"/>
            <a:ext cx="17982477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393E5-8DCF-ABD9-C091-3460C403FA84}"/>
              </a:ext>
            </a:extLst>
          </p:cNvPr>
          <p:cNvGrpSpPr/>
          <p:nvPr/>
        </p:nvGrpSpPr>
        <p:grpSpPr>
          <a:xfrm>
            <a:off x="152401" y="1887746"/>
            <a:ext cx="5643222" cy="1045954"/>
            <a:chOff x="152400" y="1887747"/>
            <a:chExt cx="6384261" cy="1234036"/>
          </a:xfrm>
        </p:grpSpPr>
        <p:grpSp>
          <p:nvGrpSpPr>
            <p:cNvPr id="8" name="Group 8"/>
            <p:cNvGrpSpPr/>
            <p:nvPr/>
          </p:nvGrpSpPr>
          <p:grpSpPr>
            <a:xfrm>
              <a:off x="152400" y="1887747"/>
              <a:ext cx="801509" cy="1234036"/>
              <a:chOff x="0" y="0"/>
              <a:chExt cx="1546490" cy="2381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52400" y="2013560"/>
              <a:ext cx="6384261" cy="982410"/>
              <a:chOff x="0" y="0"/>
              <a:chExt cx="7957031" cy="12244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52400" y="2202057"/>
              <a:ext cx="325815" cy="605415"/>
              <a:chOff x="0" y="0"/>
              <a:chExt cx="406080" cy="754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39695" y="2135381"/>
              <a:ext cx="5386393" cy="681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3. Giao diện sinh viên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250878" y="3238500"/>
            <a:ext cx="5683584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ejaVu Serif Bold"/>
              </a:rPr>
              <a:t>Xác nhận của sinh viên</a:t>
            </a:r>
            <a:endParaRPr lang="en-US" sz="2799" dirty="0">
              <a:solidFill>
                <a:srgbClr val="000000"/>
              </a:solidFill>
              <a:latin typeface="DejaVu Serif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7FB186-C460-4D99-9662-A1139B098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74" y="3707721"/>
            <a:ext cx="12894626" cy="6169378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691E145-A404-4A3C-B4D8-F3F21A87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4661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17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AC401-7607-4B18-A96F-7F58B24179DF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B3B6B63-2EF4-45B9-B745-B84F85C6B3B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8C2231-5B53-4426-A15F-0FFD706A1E28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  <p:extLst>
      <p:ext uri="{BB962C8B-B14F-4D97-AF65-F5344CB8AC3E}">
        <p14:creationId xmlns:p14="http://schemas.microsoft.com/office/powerpoint/2010/main" val="669384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" y="-29404"/>
            <a:ext cx="18288000" cy="1788781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31238" y="-2104329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58120" y="529751"/>
            <a:ext cx="14171755" cy="75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vi-VN" sz="4400" spc="444" dirty="0">
                <a:solidFill>
                  <a:srgbClr val="FFFFFF"/>
                </a:solidFill>
                <a:latin typeface="Noto Sans Bold"/>
              </a:rPr>
              <a:t>CHƯƠNG 4: KẾT LUẬN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09FD9-6B62-5FDF-7F5C-73360997D978}"/>
              </a:ext>
            </a:extLst>
          </p:cNvPr>
          <p:cNvSpPr txBox="1"/>
          <p:nvPr/>
        </p:nvSpPr>
        <p:spPr>
          <a:xfrm>
            <a:off x="1371600" y="2835875"/>
            <a:ext cx="16230600" cy="618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sz="2600">
                <a:effectLst/>
                <a:latin typeface="Noto Sans Bold" panose="020B0604020202020204" charset="0"/>
                <a:ea typeface="Noto Sans Bold" panose="020B0604020202020204" charset="0"/>
              </a:rPr>
              <a:t> </a:t>
            </a:r>
            <a:r>
              <a:rPr lang="vi-VN" sz="2800" b="1">
                <a:latin typeface="+mj-lt"/>
              </a:rPr>
              <a:t>Hiệu quả quản lý</a:t>
            </a:r>
            <a:r>
              <a:rPr lang="en-US" sz="2800" b="1">
                <a:latin typeface="+mj-lt"/>
              </a:rPr>
              <a:t>:</a:t>
            </a:r>
            <a:endParaRPr lang="vi-VN" sz="2800" b="1">
              <a:latin typeface="+mj-lt"/>
            </a:endParaRPr>
          </a:p>
          <a:p>
            <a:pPr marL="1493838" indent="-2905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800">
                <a:latin typeface="+mj-lt"/>
              </a:rPr>
              <a:t>Tự động hóa quy trình quản lý sổ lên lớp, tiết kiệm thời gian và công sức.</a:t>
            </a:r>
          </a:p>
          <a:p>
            <a:pPr marL="1493838" indent="-2905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800">
                <a:latin typeface="+mj-lt"/>
              </a:rPr>
              <a:t>Giảm thiểu sai sót trong lưu trữ và xử lý thông tin.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sz="2600">
                <a:latin typeface="Noto Sans Bold" panose="020B0604020202020204" charset="0"/>
                <a:ea typeface="Noto Sans Bold" panose="020B0604020202020204" charset="0"/>
              </a:rPr>
              <a:t>  </a:t>
            </a:r>
            <a:r>
              <a:rPr lang="vi-VN" sz="2800" b="1">
                <a:latin typeface="+mj-lt"/>
                <a:ea typeface="Noto Sans Bold" panose="020B0604020202020204" charset="0"/>
              </a:rPr>
              <a:t>Tăng cường tiện ích cho người d</a:t>
            </a:r>
            <a:r>
              <a:rPr lang="en-US" sz="2800" b="1">
                <a:latin typeface="+mj-lt"/>
                <a:ea typeface="Noto Sans Bold" panose="020B0604020202020204" charset="0"/>
              </a:rPr>
              <a:t>ù</a:t>
            </a:r>
            <a:r>
              <a:rPr lang="vi-VN" sz="2800" b="1">
                <a:latin typeface="+mj-lt"/>
                <a:ea typeface="Noto Sans Bold" panose="020B0604020202020204" charset="0"/>
              </a:rPr>
              <a:t>ng</a:t>
            </a:r>
            <a:r>
              <a:rPr lang="en-US" sz="2800" b="1">
                <a:latin typeface="+mj-lt"/>
                <a:ea typeface="Noto Sans Bold" panose="020B0604020202020204" charset="0"/>
              </a:rPr>
              <a:t>:</a:t>
            </a:r>
            <a:endParaRPr lang="vi-VN" sz="2800" b="1">
              <a:latin typeface="+mj-lt"/>
              <a:ea typeface="Noto Sans Bold" panose="020B0604020202020204" charset="0"/>
            </a:endParaRPr>
          </a:p>
          <a:p>
            <a:pPr marL="1493838" indent="-2905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800">
                <a:latin typeface="+mj-lt"/>
              </a:rPr>
              <a:t>Giảng viên:</a:t>
            </a:r>
            <a:r>
              <a:rPr lang="en-US" sz="2800">
                <a:latin typeface="+mj-lt"/>
              </a:rPr>
              <a:t> </a:t>
            </a:r>
            <a:r>
              <a:rPr lang="vi-VN" sz="2800">
                <a:latin typeface="+mj-lt"/>
              </a:rPr>
              <a:t>Dễ dàng theo dõi tình hình sinh viên và cập nhật nội dung giảng dạy.</a:t>
            </a:r>
          </a:p>
          <a:p>
            <a:pPr marL="1493838" indent="-2905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800">
                <a:latin typeface="+mj-lt"/>
              </a:rPr>
              <a:t>Sinh viên:</a:t>
            </a:r>
            <a:r>
              <a:rPr lang="en-US" sz="2800">
                <a:latin typeface="+mj-lt"/>
              </a:rPr>
              <a:t> </a:t>
            </a:r>
            <a:r>
              <a:rPr lang="vi-VN" sz="2800">
                <a:latin typeface="+mj-lt"/>
              </a:rPr>
              <a:t>Nhanh chóng truy cập</a:t>
            </a:r>
            <a:r>
              <a:rPr lang="en-US" sz="2800">
                <a:latin typeface="+mj-lt"/>
              </a:rPr>
              <a:t> và </a:t>
            </a:r>
            <a:r>
              <a:rPr lang="vi-VN" sz="2800">
                <a:latin typeface="+mj-lt"/>
              </a:rPr>
              <a:t>xác nhận thông tin.</a:t>
            </a:r>
          </a:p>
          <a:p>
            <a:pPr marL="1493838" indent="-2905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800">
                <a:latin typeface="+mj-lt"/>
              </a:rPr>
              <a:t>Quản trị viên:</a:t>
            </a:r>
            <a:r>
              <a:rPr lang="en-US" sz="2800">
                <a:latin typeface="+mj-lt"/>
              </a:rPr>
              <a:t> </a:t>
            </a:r>
            <a:r>
              <a:rPr lang="vi-VN" sz="2800">
                <a:latin typeface="+mj-lt"/>
              </a:rPr>
              <a:t>Quản lý tài khoản</a:t>
            </a:r>
            <a:r>
              <a:rPr lang="en-US" sz="2800">
                <a:latin typeface="+mj-lt"/>
              </a:rPr>
              <a:t>, quản lý sinh viên, quản lý giảng viên,…</a:t>
            </a:r>
            <a:endParaRPr lang="vi-VN" sz="2800">
              <a:latin typeface="+mj-l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600" dirty="0">
              <a:latin typeface="Noto Sans Bold" panose="020B0604020202020204" charset="0"/>
              <a:ea typeface="Noto Sans Bol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FCFBB-F384-C2BE-FC63-761F2166E14F}"/>
              </a:ext>
            </a:extLst>
          </p:cNvPr>
          <p:cNvSpPr txBox="1"/>
          <p:nvPr/>
        </p:nvSpPr>
        <p:spPr>
          <a:xfrm>
            <a:off x="822960" y="2222925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vi-VN" sz="2800" dirty="0">
                <a:latin typeface="Noto Sans Bold" panose="020B0604020202020204" charset="0"/>
                <a:ea typeface="Noto Sans Bold" panose="020B0604020202020204" charset="0"/>
              </a:rPr>
              <a:t>Kết quả đạt được</a:t>
            </a:r>
            <a:endParaRPr lang="en-US" sz="2800" dirty="0">
              <a:latin typeface="Noto Sans Bold" panose="020B0604020202020204" charset="0"/>
              <a:ea typeface="Noto Sans Bold" panose="020B060402020202020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493F88-15B7-4F86-9A00-2C9E33D3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83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18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898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" y="-29404"/>
            <a:ext cx="18288000" cy="1788781"/>
            <a:chOff x="0" y="0"/>
            <a:chExt cx="4816593" cy="497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184"/>
            </a:xfrm>
            <a:custGeom>
              <a:avLst/>
              <a:gdLst/>
              <a:ahLst/>
              <a:cxnLst/>
              <a:rect l="l" t="t" r="r" b="b"/>
              <a:pathLst>
                <a:path w="4816592" h="497184">
                  <a:moveTo>
                    <a:pt x="0" y="0"/>
                  </a:moveTo>
                  <a:lnTo>
                    <a:pt x="4816592" y="0"/>
                  </a:lnTo>
                  <a:lnTo>
                    <a:pt x="4816592" y="497184"/>
                  </a:lnTo>
                  <a:lnTo>
                    <a:pt x="0" y="49718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31238" y="-2104329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58120" y="529751"/>
            <a:ext cx="14171755" cy="75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vi-VN" sz="4400" spc="444" dirty="0">
                <a:solidFill>
                  <a:srgbClr val="FFFFFF"/>
                </a:solidFill>
                <a:latin typeface="Noto Sans Bold"/>
              </a:rPr>
              <a:t>CHƯƠNG 4: KẾT LUẬN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FCFBB-F384-C2BE-FC63-761F2166E14F}"/>
              </a:ext>
            </a:extLst>
          </p:cNvPr>
          <p:cNvSpPr txBox="1"/>
          <p:nvPr/>
        </p:nvSpPr>
        <p:spPr>
          <a:xfrm>
            <a:off x="822960" y="2222925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>
                <a:latin typeface="Noto Sans Bold" panose="020B0604020202020204" charset="0"/>
                <a:ea typeface="Noto Sans Bold" panose="020B0604020202020204" charset="0"/>
              </a:rPr>
              <a:t>Hướng phát triển</a:t>
            </a:r>
            <a:endParaRPr lang="en-US" sz="2800" dirty="0">
              <a:latin typeface="Noto Sans Bold" panose="020B0604020202020204" charset="0"/>
              <a:ea typeface="Noto Sans Bo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2E6814-D4AD-4128-9612-11435483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20" y="3186833"/>
            <a:ext cx="14401800" cy="620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3B6C69-1964-4732-9C40-0C2F61BA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320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19</a:t>
            </a:fld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337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722429" y="0"/>
            <a:ext cx="7565571" cy="10287000"/>
            <a:chOff x="0" y="0"/>
            <a:chExt cx="199257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2579" cy="2709333"/>
            </a:xfrm>
            <a:custGeom>
              <a:avLst/>
              <a:gdLst/>
              <a:ahLst/>
              <a:cxnLst/>
              <a:rect l="l" t="t" r="r" b="b"/>
              <a:pathLst>
                <a:path w="1992579" h="2709333">
                  <a:moveTo>
                    <a:pt x="0" y="0"/>
                  </a:moveTo>
                  <a:lnTo>
                    <a:pt x="1992579" y="0"/>
                  </a:lnTo>
                  <a:lnTo>
                    <a:pt x="19925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9257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255026" y="2941003"/>
            <a:ext cx="5651540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Noto Sans Bold"/>
              </a:rPr>
              <a:t>Nội</a:t>
            </a:r>
            <a:r>
              <a:rPr lang="en-US" sz="9200" dirty="0">
                <a:solidFill>
                  <a:srgbClr val="FFFFFF"/>
                </a:solidFill>
                <a:latin typeface="Noto Sans Bold"/>
              </a:rPr>
              <a:t> dung </a:t>
            </a:r>
          </a:p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Noto Sans Bold"/>
              </a:rPr>
              <a:t>chính</a:t>
            </a:r>
            <a:endParaRPr lang="en-US" sz="9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625A3-B7BE-E3A6-623F-78BE4B6A26E4}"/>
              </a:ext>
            </a:extLst>
          </p:cNvPr>
          <p:cNvGrpSpPr/>
          <p:nvPr/>
        </p:nvGrpSpPr>
        <p:grpSpPr>
          <a:xfrm>
            <a:off x="1826480" y="579508"/>
            <a:ext cx="9949142" cy="1777249"/>
            <a:chOff x="1826480" y="579508"/>
            <a:chExt cx="9949142" cy="1777249"/>
          </a:xfrm>
        </p:grpSpPr>
        <p:sp>
          <p:nvSpPr>
            <p:cNvPr id="2" name="Freeform 2"/>
            <p:cNvSpPr/>
            <p:nvPr/>
          </p:nvSpPr>
          <p:spPr>
            <a:xfrm>
              <a:off x="1826480" y="579508"/>
              <a:ext cx="7842756" cy="1777249"/>
            </a:xfrm>
            <a:custGeom>
              <a:avLst/>
              <a:gdLst/>
              <a:ahLst/>
              <a:cxnLst/>
              <a:rect l="l" t="t" r="r" b="b"/>
              <a:pathLst>
                <a:path w="7842756" h="1777249">
                  <a:moveTo>
                    <a:pt x="0" y="0"/>
                  </a:moveTo>
                  <a:lnTo>
                    <a:pt x="7842756" y="0"/>
                  </a:lnTo>
                  <a:lnTo>
                    <a:pt x="7842756" y="1777249"/>
                  </a:lnTo>
                  <a:lnTo>
                    <a:pt x="0" y="1777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06" r="-50313" b="-85237"/>
              </a:stretch>
            </a:blipFill>
          </p:spPr>
        </p:sp>
        <p:grpSp>
          <p:nvGrpSpPr>
            <p:cNvPr id="3" name="Group 3"/>
            <p:cNvGrpSpPr/>
            <p:nvPr/>
          </p:nvGrpSpPr>
          <p:grpSpPr>
            <a:xfrm>
              <a:off x="7473043" y="670044"/>
              <a:ext cx="1670957" cy="48413"/>
              <a:chOff x="0" y="0"/>
              <a:chExt cx="440087" cy="1275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0087" cy="12751"/>
              </a:xfrm>
              <a:custGeom>
                <a:avLst/>
                <a:gdLst/>
                <a:ahLst/>
                <a:cxnLst/>
                <a:rect l="l" t="t" r="r" b="b"/>
                <a:pathLst>
                  <a:path w="440087" h="12751">
                    <a:moveTo>
                      <a:pt x="6375" y="0"/>
                    </a:moveTo>
                    <a:lnTo>
                      <a:pt x="433712" y="0"/>
                    </a:lnTo>
                    <a:cubicBezTo>
                      <a:pt x="435403" y="0"/>
                      <a:pt x="437025" y="672"/>
                      <a:pt x="438220" y="1867"/>
                    </a:cubicBezTo>
                    <a:cubicBezTo>
                      <a:pt x="439416" y="3063"/>
                      <a:pt x="440087" y="4685"/>
                      <a:pt x="440087" y="6375"/>
                    </a:cubicBezTo>
                    <a:lnTo>
                      <a:pt x="440087" y="6375"/>
                    </a:lnTo>
                    <a:cubicBezTo>
                      <a:pt x="440087" y="8066"/>
                      <a:pt x="439416" y="9688"/>
                      <a:pt x="438220" y="10884"/>
                    </a:cubicBezTo>
                    <a:cubicBezTo>
                      <a:pt x="437025" y="12079"/>
                      <a:pt x="435403" y="12751"/>
                      <a:pt x="433712" y="12751"/>
                    </a:cubicBezTo>
                    <a:lnTo>
                      <a:pt x="6375" y="12751"/>
                    </a:lnTo>
                    <a:cubicBezTo>
                      <a:pt x="4685" y="12751"/>
                      <a:pt x="3063" y="12079"/>
                      <a:pt x="1867" y="10884"/>
                    </a:cubicBezTo>
                    <a:cubicBezTo>
                      <a:pt x="672" y="9688"/>
                      <a:pt x="0" y="8066"/>
                      <a:pt x="0" y="6375"/>
                    </a:cubicBezTo>
                    <a:lnTo>
                      <a:pt x="0" y="6375"/>
                    </a:lnTo>
                    <a:cubicBezTo>
                      <a:pt x="0" y="4685"/>
                      <a:pt x="672" y="3063"/>
                      <a:pt x="1867" y="1867"/>
                    </a:cubicBezTo>
                    <a:cubicBezTo>
                      <a:pt x="3063" y="672"/>
                      <a:pt x="4685" y="0"/>
                      <a:pt x="637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40087" cy="508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817663" y="579508"/>
              <a:ext cx="1957959" cy="1777249"/>
              <a:chOff x="0" y="0"/>
              <a:chExt cx="515676" cy="4680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5676" cy="468082"/>
              </a:xfrm>
              <a:custGeom>
                <a:avLst/>
                <a:gdLst/>
                <a:ahLst/>
                <a:cxnLst/>
                <a:rect l="l" t="t" r="r" b="b"/>
                <a:pathLst>
                  <a:path w="515676" h="468082">
                    <a:moveTo>
                      <a:pt x="0" y="0"/>
                    </a:moveTo>
                    <a:lnTo>
                      <a:pt x="515676" y="0"/>
                    </a:lnTo>
                    <a:lnTo>
                      <a:pt x="515676" y="468082"/>
                    </a:lnTo>
                    <a:lnTo>
                      <a:pt x="0" y="4680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15676" cy="506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9669236" y="842282"/>
              <a:ext cx="2106386" cy="101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FFFFFF"/>
                  </a:solidFill>
                  <a:latin typeface="Muli Bold"/>
                </a:rPr>
                <a:t>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04384" y="3538337"/>
            <a:ext cx="581941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  <a:endParaRPr lang="en-US" sz="3600" b="1" dirty="0">
              <a:solidFill>
                <a:srgbClr val="000000"/>
              </a:solidFill>
              <a:latin typeface="Muli Bold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54B769-55BB-9B8F-C489-5E7C90895ECB}"/>
              </a:ext>
            </a:extLst>
          </p:cNvPr>
          <p:cNvGrpSpPr/>
          <p:nvPr/>
        </p:nvGrpSpPr>
        <p:grpSpPr>
          <a:xfrm>
            <a:off x="1747944" y="2973408"/>
            <a:ext cx="10151737" cy="2589742"/>
            <a:chOff x="1694512" y="3001844"/>
            <a:chExt cx="10151737" cy="2589742"/>
          </a:xfrm>
        </p:grpSpPr>
        <p:sp>
          <p:nvSpPr>
            <p:cNvPr id="15" name="Freeform 15"/>
            <p:cNvSpPr/>
            <p:nvPr/>
          </p:nvSpPr>
          <p:spPr>
            <a:xfrm>
              <a:off x="1694512" y="3870700"/>
              <a:ext cx="7842756" cy="1720886"/>
            </a:xfrm>
            <a:custGeom>
              <a:avLst/>
              <a:gdLst/>
              <a:ahLst/>
              <a:cxnLst/>
              <a:rect l="l" t="t" r="r" b="b"/>
              <a:pathLst>
                <a:path w="7842756" h="1720886">
                  <a:moveTo>
                    <a:pt x="0" y="0"/>
                  </a:moveTo>
                  <a:lnTo>
                    <a:pt x="7842756" y="0"/>
                  </a:lnTo>
                  <a:lnTo>
                    <a:pt x="7842756" y="1720886"/>
                  </a:lnTo>
                  <a:lnTo>
                    <a:pt x="0" y="1720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712" t="-14301" r="-94109" b="-16052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7493825" y="3109238"/>
              <a:ext cx="1670957" cy="47625"/>
              <a:chOff x="0" y="0"/>
              <a:chExt cx="440087" cy="1254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40087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40087" h="12543">
                    <a:moveTo>
                      <a:pt x="6272" y="0"/>
                    </a:moveTo>
                    <a:lnTo>
                      <a:pt x="433816" y="0"/>
                    </a:lnTo>
                    <a:cubicBezTo>
                      <a:pt x="435479" y="0"/>
                      <a:pt x="437074" y="661"/>
                      <a:pt x="438251" y="1837"/>
                    </a:cubicBezTo>
                    <a:cubicBezTo>
                      <a:pt x="439427" y="3013"/>
                      <a:pt x="440087" y="4608"/>
                      <a:pt x="440087" y="6272"/>
                    </a:cubicBezTo>
                    <a:lnTo>
                      <a:pt x="440087" y="6272"/>
                    </a:lnTo>
                    <a:cubicBezTo>
                      <a:pt x="440087" y="7935"/>
                      <a:pt x="439427" y="9530"/>
                      <a:pt x="438251" y="10706"/>
                    </a:cubicBezTo>
                    <a:cubicBezTo>
                      <a:pt x="437074" y="11882"/>
                      <a:pt x="435479" y="12543"/>
                      <a:pt x="433816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440087" cy="50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838445" y="3001844"/>
              <a:ext cx="1957959" cy="1777249"/>
              <a:chOff x="0" y="0"/>
              <a:chExt cx="515676" cy="46808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15676" cy="468082"/>
              </a:xfrm>
              <a:custGeom>
                <a:avLst/>
                <a:gdLst/>
                <a:ahLst/>
                <a:cxnLst/>
                <a:rect l="l" t="t" r="r" b="b"/>
                <a:pathLst>
                  <a:path w="515676" h="468082">
                    <a:moveTo>
                      <a:pt x="0" y="0"/>
                    </a:moveTo>
                    <a:lnTo>
                      <a:pt x="515676" y="0"/>
                    </a:lnTo>
                    <a:lnTo>
                      <a:pt x="515676" y="468082"/>
                    </a:lnTo>
                    <a:lnTo>
                      <a:pt x="0" y="4680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515676" cy="506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739863" y="3323731"/>
              <a:ext cx="2106386" cy="101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FFFFFF"/>
                  </a:solidFill>
                  <a:latin typeface="Muli"/>
                </a:rPr>
                <a:t>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55123" y="8448971"/>
            <a:ext cx="313817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237716" y="7780857"/>
            <a:ext cx="1670957" cy="48413"/>
            <a:chOff x="0" y="0"/>
            <a:chExt cx="440087" cy="1275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0087" cy="12751"/>
            </a:xfrm>
            <a:custGeom>
              <a:avLst/>
              <a:gdLst/>
              <a:ahLst/>
              <a:cxnLst/>
              <a:rect l="l" t="t" r="r" b="b"/>
              <a:pathLst>
                <a:path w="440087" h="12751">
                  <a:moveTo>
                    <a:pt x="6375" y="0"/>
                  </a:moveTo>
                  <a:lnTo>
                    <a:pt x="433712" y="0"/>
                  </a:lnTo>
                  <a:cubicBezTo>
                    <a:pt x="435403" y="0"/>
                    <a:pt x="437025" y="672"/>
                    <a:pt x="438220" y="1867"/>
                  </a:cubicBezTo>
                  <a:cubicBezTo>
                    <a:pt x="439416" y="3063"/>
                    <a:pt x="440087" y="4685"/>
                    <a:pt x="440087" y="6375"/>
                  </a:cubicBezTo>
                  <a:lnTo>
                    <a:pt x="440087" y="6375"/>
                  </a:lnTo>
                  <a:cubicBezTo>
                    <a:pt x="440087" y="8066"/>
                    <a:pt x="439416" y="9688"/>
                    <a:pt x="438220" y="10884"/>
                  </a:cubicBezTo>
                  <a:cubicBezTo>
                    <a:pt x="437025" y="12079"/>
                    <a:pt x="435403" y="12751"/>
                    <a:pt x="433712" y="12751"/>
                  </a:cubicBezTo>
                  <a:lnTo>
                    <a:pt x="6375" y="12751"/>
                  </a:lnTo>
                  <a:cubicBezTo>
                    <a:pt x="4685" y="12751"/>
                    <a:pt x="3063" y="12079"/>
                    <a:pt x="1867" y="10884"/>
                  </a:cubicBezTo>
                  <a:cubicBezTo>
                    <a:pt x="672" y="9688"/>
                    <a:pt x="0" y="8066"/>
                    <a:pt x="0" y="6375"/>
                  </a:cubicBezTo>
                  <a:lnTo>
                    <a:pt x="0" y="6375"/>
                  </a:lnTo>
                  <a:cubicBezTo>
                    <a:pt x="0" y="4685"/>
                    <a:pt x="672" y="3063"/>
                    <a:pt x="1867" y="1867"/>
                  </a:cubicBezTo>
                  <a:cubicBezTo>
                    <a:pt x="3063" y="672"/>
                    <a:pt x="4685" y="0"/>
                    <a:pt x="637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40087" cy="50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572000" y="5821228"/>
            <a:ext cx="464621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vi-VN" sz="3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ỨNG DỤNG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94D3D-139C-767C-EFE1-2D04462FAE1B}"/>
              </a:ext>
            </a:extLst>
          </p:cNvPr>
          <p:cNvGrpSpPr/>
          <p:nvPr/>
        </p:nvGrpSpPr>
        <p:grpSpPr>
          <a:xfrm>
            <a:off x="1780648" y="5361939"/>
            <a:ext cx="10193246" cy="2669970"/>
            <a:chOff x="1780648" y="5361939"/>
            <a:chExt cx="10193246" cy="2669970"/>
          </a:xfrm>
        </p:grpSpPr>
        <p:grpSp>
          <p:nvGrpSpPr>
            <p:cNvPr id="28" name="Group 28"/>
            <p:cNvGrpSpPr/>
            <p:nvPr/>
          </p:nvGrpSpPr>
          <p:grpSpPr>
            <a:xfrm>
              <a:off x="9867508" y="5430611"/>
              <a:ext cx="1957959" cy="1777249"/>
              <a:chOff x="0" y="0"/>
              <a:chExt cx="515676" cy="46808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15676" cy="468082"/>
              </a:xfrm>
              <a:custGeom>
                <a:avLst/>
                <a:gdLst/>
                <a:ahLst/>
                <a:cxnLst/>
                <a:rect l="l" t="t" r="r" b="b"/>
                <a:pathLst>
                  <a:path w="515676" h="468082">
                    <a:moveTo>
                      <a:pt x="0" y="0"/>
                    </a:moveTo>
                    <a:lnTo>
                      <a:pt x="515676" y="0"/>
                    </a:lnTo>
                    <a:lnTo>
                      <a:pt x="515676" y="468082"/>
                    </a:lnTo>
                    <a:lnTo>
                      <a:pt x="0" y="4680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515676" cy="506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9867508" y="5752497"/>
              <a:ext cx="2106386" cy="101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FFFFFF"/>
                  </a:solidFill>
                  <a:latin typeface="Muli"/>
                </a:rPr>
                <a:t>3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1780648" y="6254660"/>
              <a:ext cx="7842756" cy="1777249"/>
            </a:xfrm>
            <a:custGeom>
              <a:avLst/>
              <a:gdLst/>
              <a:ahLst/>
              <a:cxnLst/>
              <a:rect l="l" t="t" r="r" b="b"/>
              <a:pathLst>
                <a:path w="7842756" h="1777249">
                  <a:moveTo>
                    <a:pt x="0" y="0"/>
                  </a:moveTo>
                  <a:lnTo>
                    <a:pt x="7842756" y="0"/>
                  </a:lnTo>
                  <a:lnTo>
                    <a:pt x="7842756" y="1777250"/>
                  </a:lnTo>
                  <a:lnTo>
                    <a:pt x="0" y="177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712" t="-17123" r="-94109" b="-148986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7473043" y="5361939"/>
              <a:ext cx="1670957" cy="192289"/>
              <a:chOff x="0" y="-38100"/>
              <a:chExt cx="440087" cy="5064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40087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40087" h="12543">
                    <a:moveTo>
                      <a:pt x="6272" y="0"/>
                    </a:moveTo>
                    <a:lnTo>
                      <a:pt x="433816" y="0"/>
                    </a:lnTo>
                    <a:cubicBezTo>
                      <a:pt x="435479" y="0"/>
                      <a:pt x="437074" y="661"/>
                      <a:pt x="438251" y="1837"/>
                    </a:cubicBezTo>
                    <a:cubicBezTo>
                      <a:pt x="439427" y="3013"/>
                      <a:pt x="440087" y="4608"/>
                      <a:pt x="440087" y="6272"/>
                    </a:cubicBezTo>
                    <a:lnTo>
                      <a:pt x="440087" y="6272"/>
                    </a:lnTo>
                    <a:cubicBezTo>
                      <a:pt x="440087" y="7935"/>
                      <a:pt x="439427" y="9530"/>
                      <a:pt x="438251" y="10706"/>
                    </a:cubicBezTo>
                    <a:cubicBezTo>
                      <a:pt x="437074" y="11882"/>
                      <a:pt x="435479" y="12543"/>
                      <a:pt x="433816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40087" cy="50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23C95-1D3C-684C-E22C-A7D763298D1D}"/>
              </a:ext>
            </a:extLst>
          </p:cNvPr>
          <p:cNvSpPr/>
          <p:nvPr/>
        </p:nvSpPr>
        <p:spPr>
          <a:xfrm>
            <a:off x="4367009" y="1099147"/>
            <a:ext cx="4853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78EFFA-0812-B272-2D85-F633CE64D604}"/>
              </a:ext>
            </a:extLst>
          </p:cNvPr>
          <p:cNvGrpSpPr/>
          <p:nvPr/>
        </p:nvGrpSpPr>
        <p:grpSpPr>
          <a:xfrm>
            <a:off x="328037" y="7831890"/>
            <a:ext cx="11521799" cy="2764226"/>
            <a:chOff x="299375" y="7831890"/>
            <a:chExt cx="11550461" cy="2764226"/>
          </a:xfrm>
        </p:grpSpPr>
        <p:sp>
          <p:nvSpPr>
            <p:cNvPr id="20" name="Freeform 20"/>
            <p:cNvSpPr/>
            <p:nvPr/>
          </p:nvSpPr>
          <p:spPr>
            <a:xfrm>
              <a:off x="299375" y="8818867"/>
              <a:ext cx="9364436" cy="1777249"/>
            </a:xfrm>
            <a:custGeom>
              <a:avLst/>
              <a:gdLst/>
              <a:ahLst/>
              <a:cxnLst/>
              <a:rect l="l" t="t" r="r" b="b"/>
              <a:pathLst>
                <a:path w="7842756" h="1777249">
                  <a:moveTo>
                    <a:pt x="0" y="0"/>
                  </a:moveTo>
                  <a:lnTo>
                    <a:pt x="7842756" y="0"/>
                  </a:lnTo>
                  <a:lnTo>
                    <a:pt x="7842756" y="1777249"/>
                  </a:lnTo>
                  <a:lnTo>
                    <a:pt x="0" y="1777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712" t="-17123" r="-94109" b="-14898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9815035" y="7831890"/>
              <a:ext cx="1957959" cy="1777249"/>
              <a:chOff x="0" y="0"/>
              <a:chExt cx="515676" cy="46808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15676" cy="468082"/>
              </a:xfrm>
              <a:custGeom>
                <a:avLst/>
                <a:gdLst/>
                <a:ahLst/>
                <a:cxnLst/>
                <a:rect l="l" t="t" r="r" b="b"/>
                <a:pathLst>
                  <a:path w="515676" h="468082">
                    <a:moveTo>
                      <a:pt x="0" y="0"/>
                    </a:moveTo>
                    <a:lnTo>
                      <a:pt x="515676" y="0"/>
                    </a:lnTo>
                    <a:lnTo>
                      <a:pt x="515676" y="468082"/>
                    </a:lnTo>
                    <a:lnTo>
                      <a:pt x="0" y="4680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515676" cy="506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743450" y="8137829"/>
              <a:ext cx="2106386" cy="101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FFFFFF"/>
                  </a:solidFill>
                  <a:latin typeface="Muli"/>
                </a:rPr>
                <a:t>4</a:t>
              </a:r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4BE1483B-4DC9-0F6A-D71E-0BECAEB8251B}"/>
                </a:ext>
              </a:extLst>
            </p:cNvPr>
            <p:cNvSpPr/>
            <p:nvPr/>
          </p:nvSpPr>
          <p:spPr>
            <a:xfrm>
              <a:off x="7514834" y="7985727"/>
              <a:ext cx="1670957" cy="47625"/>
            </a:xfrm>
            <a:custGeom>
              <a:avLst/>
              <a:gdLst/>
              <a:ahLst/>
              <a:cxnLst/>
              <a:rect l="l" t="t" r="r" b="b"/>
              <a:pathLst>
                <a:path w="440087" h="12543">
                  <a:moveTo>
                    <a:pt x="6272" y="0"/>
                  </a:moveTo>
                  <a:lnTo>
                    <a:pt x="433816" y="0"/>
                  </a:lnTo>
                  <a:cubicBezTo>
                    <a:pt x="435479" y="0"/>
                    <a:pt x="437074" y="661"/>
                    <a:pt x="438251" y="1837"/>
                  </a:cubicBezTo>
                  <a:cubicBezTo>
                    <a:pt x="439427" y="3013"/>
                    <a:pt x="440087" y="4608"/>
                    <a:pt x="440087" y="6272"/>
                  </a:cubicBezTo>
                  <a:lnTo>
                    <a:pt x="440087" y="6272"/>
                  </a:lnTo>
                  <a:cubicBezTo>
                    <a:pt x="440087" y="7935"/>
                    <a:pt x="439427" y="9530"/>
                    <a:pt x="438251" y="10706"/>
                  </a:cubicBezTo>
                  <a:cubicBezTo>
                    <a:pt x="437074" y="11882"/>
                    <a:pt x="435479" y="12543"/>
                    <a:pt x="43381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1F03C24-56C2-473A-9E3A-EB0B7C4B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61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2</a:t>
            </a:fld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38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731585" y="-4431716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0C800-9E7A-FF29-9D76-14AE6830E7C7}"/>
              </a:ext>
            </a:extLst>
          </p:cNvPr>
          <p:cNvSpPr txBox="1"/>
          <p:nvPr/>
        </p:nvSpPr>
        <p:spPr>
          <a:xfrm>
            <a:off x="4679938" y="3778533"/>
            <a:ext cx="4490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CẢM ƠN</a:t>
            </a:r>
            <a:endParaRPr lang="en-US" sz="8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CFE6D-9E88-6BC7-0A60-1D0F5527CCF7}"/>
              </a:ext>
            </a:extLst>
          </p:cNvPr>
          <p:cNvSpPr txBox="1"/>
          <p:nvPr/>
        </p:nvSpPr>
        <p:spPr>
          <a:xfrm>
            <a:off x="10541579" y="4099134"/>
            <a:ext cx="5196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QUÝ THẦY CÔ</a:t>
            </a:r>
            <a:endParaRPr lang="en-US" sz="6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F342C-A7B1-7E5C-A530-8FAF083C647C}"/>
              </a:ext>
            </a:extLst>
          </p:cNvPr>
          <p:cNvSpPr txBox="1"/>
          <p:nvPr/>
        </p:nvSpPr>
        <p:spPr>
          <a:xfrm>
            <a:off x="5105400" y="5028848"/>
            <a:ext cx="970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ĐÃ LẮNG NGHE</a:t>
            </a:r>
            <a:endParaRPr lang="en-US" sz="8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A3A7D77-0104-6E9B-9EAC-E732BDB5A578}"/>
              </a:ext>
            </a:extLst>
          </p:cNvPr>
          <p:cNvSpPr/>
          <p:nvPr/>
        </p:nvSpPr>
        <p:spPr>
          <a:xfrm rot="10800000">
            <a:off x="3962399" y="3291676"/>
            <a:ext cx="5471187" cy="474447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19F474C-C031-9833-84FC-482F9C62FB96}"/>
              </a:ext>
            </a:extLst>
          </p:cNvPr>
          <p:cNvSpPr/>
          <p:nvPr/>
        </p:nvSpPr>
        <p:spPr>
          <a:xfrm rot="21361252">
            <a:off x="9535840" y="6330245"/>
            <a:ext cx="5485692" cy="502986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106D0-ABF2-5D52-0012-8B69610FE5D9}"/>
              </a:ext>
            </a:extLst>
          </p:cNvPr>
          <p:cNvSpPr/>
          <p:nvPr/>
        </p:nvSpPr>
        <p:spPr>
          <a:xfrm>
            <a:off x="1905000" y="3001599"/>
            <a:ext cx="15240000" cy="16070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5D555-75AB-A21A-2B64-FB390340B3D6}"/>
              </a:ext>
            </a:extLst>
          </p:cNvPr>
          <p:cNvSpPr/>
          <p:nvPr/>
        </p:nvSpPr>
        <p:spPr>
          <a:xfrm>
            <a:off x="1905000" y="1206183"/>
            <a:ext cx="15240000" cy="16070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E8D046-9B8C-84CD-401E-9E5915E2E6C2}"/>
              </a:ext>
            </a:extLst>
          </p:cNvPr>
          <p:cNvSpPr/>
          <p:nvPr/>
        </p:nvSpPr>
        <p:spPr>
          <a:xfrm flipV="1">
            <a:off x="2286000" y="2195037"/>
            <a:ext cx="14478000" cy="13589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C01234-D22F-9A08-CD70-612F3044979E}"/>
              </a:ext>
            </a:extLst>
          </p:cNvPr>
          <p:cNvSpPr/>
          <p:nvPr/>
        </p:nvSpPr>
        <p:spPr>
          <a:xfrm>
            <a:off x="2057400" y="9007257"/>
            <a:ext cx="15240000" cy="16070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8191F-1B87-6659-8ED9-64E0CC1281D4}"/>
              </a:ext>
            </a:extLst>
          </p:cNvPr>
          <p:cNvSpPr/>
          <p:nvPr/>
        </p:nvSpPr>
        <p:spPr>
          <a:xfrm>
            <a:off x="2057400" y="7211841"/>
            <a:ext cx="15240000" cy="16070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3FA3C-7AF9-9EAA-1FCA-0B8696F41F70}"/>
              </a:ext>
            </a:extLst>
          </p:cNvPr>
          <p:cNvSpPr/>
          <p:nvPr/>
        </p:nvSpPr>
        <p:spPr>
          <a:xfrm flipV="1">
            <a:off x="2438400" y="8200695"/>
            <a:ext cx="14478000" cy="13589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4.93827E-7 L -0.09905 4.93827E-7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9" grpId="2"/>
      <p:bldP spid="10" grpId="0"/>
      <p:bldP spid="10" grpId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1: GIỚI THIỆU ĐỀ TÀI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-40591" y="1871677"/>
            <a:ext cx="6424852" cy="1096429"/>
            <a:chOff x="-40591" y="1968900"/>
            <a:chExt cx="6424852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-40591" y="2216294"/>
              <a:ext cx="5371537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1. Lý do chọn đề tài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3</a:t>
            </a:fld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221560-DC91-41CF-BE40-7DE83DC68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909" y="2799576"/>
            <a:ext cx="16687800" cy="741310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07057-D81D-4B2F-80A2-6E645A427092}"/>
              </a:ext>
            </a:extLst>
          </p:cNvPr>
          <p:cNvGrpSpPr/>
          <p:nvPr/>
        </p:nvGrpSpPr>
        <p:grpSpPr>
          <a:xfrm>
            <a:off x="228600" y="8312416"/>
            <a:ext cx="3502686" cy="1578618"/>
            <a:chOff x="13411200" y="7059291"/>
            <a:chExt cx="3502686" cy="1578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9AACF1B-20DD-43E9-AE02-F49DB9F5C03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B59FB0-7A8A-4340-8CE9-57E1082B6993}"/>
                </a:ext>
              </a:extLst>
            </p:cNvPr>
            <p:cNvSpPr txBox="1"/>
            <p:nvPr/>
          </p:nvSpPr>
          <p:spPr>
            <a:xfrm>
              <a:off x="13637286" y="7066911"/>
              <a:ext cx="3276600" cy="1563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Lý do chọn đề tài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Đối tượng nghiên cứu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Phương pháp thực hiện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2111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1: GIỚI THIỆU ĐỀ TÀI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0" y="1871677"/>
            <a:ext cx="6384261" cy="1096429"/>
            <a:chOff x="0" y="1968900"/>
            <a:chExt cx="6384261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14581" y="2216294"/>
              <a:ext cx="5371537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2. </a:t>
              </a: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Đối tượng nghiên cứu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4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07057-D81D-4B2F-80A2-6E645A427092}"/>
              </a:ext>
            </a:extLst>
          </p:cNvPr>
          <p:cNvGrpSpPr/>
          <p:nvPr/>
        </p:nvGrpSpPr>
        <p:grpSpPr>
          <a:xfrm>
            <a:off x="228600" y="8312416"/>
            <a:ext cx="3502686" cy="1578618"/>
            <a:chOff x="13411200" y="7059291"/>
            <a:chExt cx="3502686" cy="1578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9AACF1B-20DD-43E9-AE02-F49DB9F5C03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B59FB0-7A8A-4340-8CE9-57E1082B6993}"/>
                </a:ext>
              </a:extLst>
            </p:cNvPr>
            <p:cNvSpPr txBox="1"/>
            <p:nvPr/>
          </p:nvSpPr>
          <p:spPr>
            <a:xfrm>
              <a:off x="13637286" y="7066911"/>
              <a:ext cx="3276600" cy="1563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Lý do chọn đề tài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Đối tượng nghiên cứu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Phương pháp thực hiện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C345F5E-A41E-413D-A796-6C2A42AD0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5255" y="2630362"/>
            <a:ext cx="18288000" cy="60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476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1: GIỚI THIỆU ĐỀ TÀI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0" y="1871677"/>
            <a:ext cx="6384261" cy="1096429"/>
            <a:chOff x="0" y="1968900"/>
            <a:chExt cx="6384261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09600" y="2201246"/>
              <a:ext cx="5371537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3. Phương pháp thực hiện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5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07057-D81D-4B2F-80A2-6E645A427092}"/>
              </a:ext>
            </a:extLst>
          </p:cNvPr>
          <p:cNvGrpSpPr/>
          <p:nvPr/>
        </p:nvGrpSpPr>
        <p:grpSpPr>
          <a:xfrm>
            <a:off x="228600" y="8312416"/>
            <a:ext cx="3502686" cy="1578618"/>
            <a:chOff x="13411200" y="7059291"/>
            <a:chExt cx="3502686" cy="1578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9AACF1B-20DD-43E9-AE02-F49DB9F5C03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B59FB0-7A8A-4340-8CE9-57E1082B6993}"/>
                </a:ext>
              </a:extLst>
            </p:cNvPr>
            <p:cNvSpPr txBox="1"/>
            <p:nvPr/>
          </p:nvSpPr>
          <p:spPr>
            <a:xfrm>
              <a:off x="13637286" y="7066911"/>
              <a:ext cx="3276600" cy="1563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Lý do chọn đề tài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Đối tượng nghiên cứu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200" b="1"/>
                <a:t>Phương pháp thực hiện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32761B0C-47B4-4E21-875B-FFCD11DA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59" y="2675247"/>
            <a:ext cx="14171755" cy="64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9540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400">
                <a:solidFill>
                  <a:srgbClr val="FFFFFF"/>
                </a:solidFill>
                <a:latin typeface="Muli Bold"/>
              </a:rPr>
              <a:t>CHƯƠNG 2: </a:t>
            </a:r>
            <a:r>
              <a:rPr lang="vi-VN" sz="4400">
                <a:solidFill>
                  <a:srgbClr val="FFFFFF"/>
                </a:solidFill>
                <a:latin typeface="Muli Bold"/>
              </a:rPr>
              <a:t>THIẾT KẾ CƠ SỞ DỮ LIỆU</a:t>
            </a:r>
            <a:endParaRPr lang="en-US" sz="4400" dirty="0">
              <a:solidFill>
                <a:srgbClr val="FFFFFF"/>
              </a:solidFill>
              <a:latin typeface="Muli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0" y="1871677"/>
            <a:ext cx="6384261" cy="1096429"/>
            <a:chOff x="0" y="1968900"/>
            <a:chExt cx="6384261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09601" y="2201246"/>
              <a:ext cx="3429000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1</a:t>
              </a: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. </a:t>
              </a: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Lược đồ lớp</a:t>
              </a:r>
              <a:endParaRPr lang="en-US" sz="28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6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07057-D81D-4B2F-80A2-6E645A427092}"/>
              </a:ext>
            </a:extLst>
          </p:cNvPr>
          <p:cNvGrpSpPr/>
          <p:nvPr/>
        </p:nvGrpSpPr>
        <p:grpSpPr>
          <a:xfrm>
            <a:off x="85738" y="8865767"/>
            <a:ext cx="3487446" cy="1125825"/>
            <a:chOff x="13411200" y="7059291"/>
            <a:chExt cx="3487446" cy="1578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9AACF1B-20DD-43E9-AE02-F49DB9F5C03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B59FB0-7A8A-4340-8CE9-57E1082B6993}"/>
                </a:ext>
              </a:extLst>
            </p:cNvPr>
            <p:cNvSpPr txBox="1"/>
            <p:nvPr/>
          </p:nvSpPr>
          <p:spPr>
            <a:xfrm>
              <a:off x="13622046" y="7078450"/>
              <a:ext cx="3276600" cy="105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Lược đồ lớp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Lượt đồ use case</a:t>
              </a:r>
              <a:endParaRPr lang="en-US" sz="2200" b="1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EED2195-0A81-4EDD-B099-18C31F409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04" y="2877772"/>
            <a:ext cx="13283541" cy="65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2294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400">
                <a:solidFill>
                  <a:srgbClr val="FFFFFF"/>
                </a:solidFill>
                <a:latin typeface="Muli Bold"/>
              </a:rPr>
              <a:t>CHƯƠNG 2: </a:t>
            </a:r>
            <a:r>
              <a:rPr lang="vi-VN" sz="4400">
                <a:solidFill>
                  <a:srgbClr val="FFFFFF"/>
                </a:solidFill>
                <a:latin typeface="Muli Bold"/>
              </a:rPr>
              <a:t>THIẾT KẾ CƠ SỞ DỮ LIỆU</a:t>
            </a:r>
            <a:endParaRPr lang="en-US" sz="4400" dirty="0">
              <a:solidFill>
                <a:srgbClr val="FFFFFF"/>
              </a:solidFill>
              <a:latin typeface="Muli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0" y="1871677"/>
            <a:ext cx="6384261" cy="1096429"/>
            <a:chOff x="0" y="1968900"/>
            <a:chExt cx="6384261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09601" y="2201246"/>
              <a:ext cx="2514599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2</a:t>
              </a: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. </a:t>
              </a:r>
              <a:r>
                <a:rPr lang="vi-VN" sz="3200">
                  <a:solidFill>
                    <a:srgbClr val="FFFFFF"/>
                  </a:solidFill>
                  <a:latin typeface="Noto Sans Bold"/>
                </a:rPr>
                <a:t>Usecase</a:t>
              </a:r>
              <a:endParaRPr lang="en-US" sz="28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7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07057-D81D-4B2F-80A2-6E645A427092}"/>
              </a:ext>
            </a:extLst>
          </p:cNvPr>
          <p:cNvGrpSpPr/>
          <p:nvPr/>
        </p:nvGrpSpPr>
        <p:grpSpPr>
          <a:xfrm>
            <a:off x="85738" y="8865767"/>
            <a:ext cx="3487446" cy="1125825"/>
            <a:chOff x="13411200" y="7059291"/>
            <a:chExt cx="3487446" cy="15786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9AACF1B-20DD-43E9-AE02-F49DB9F5C036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B59FB0-7A8A-4340-8CE9-57E1082B6993}"/>
                </a:ext>
              </a:extLst>
            </p:cNvPr>
            <p:cNvSpPr txBox="1"/>
            <p:nvPr/>
          </p:nvSpPr>
          <p:spPr>
            <a:xfrm>
              <a:off x="13622046" y="7078450"/>
              <a:ext cx="3276600" cy="105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Lược đồ lớp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Lượt đồ use case</a:t>
              </a:r>
              <a:endParaRPr lang="en-US" sz="2200" b="1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63D58-6B14-4FA2-8C26-8B393DFD0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" y="3262611"/>
            <a:ext cx="8229599" cy="41839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F994BE-D895-4C60-A4FD-4062BAC3D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27" y="2551672"/>
            <a:ext cx="8458200" cy="73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540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741365"/>
            <a:chOff x="0" y="0"/>
            <a:chExt cx="4816593" cy="518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558"/>
            </a:xfrm>
            <a:custGeom>
              <a:avLst/>
              <a:gdLst/>
              <a:ahLst/>
              <a:cxnLst/>
              <a:rect l="l" t="t" r="r" b="b"/>
              <a:pathLst>
                <a:path w="4816592" h="518558">
                  <a:moveTo>
                    <a:pt x="0" y="0"/>
                  </a:moveTo>
                  <a:lnTo>
                    <a:pt x="4816592" y="0"/>
                  </a:lnTo>
                  <a:lnTo>
                    <a:pt x="4816592" y="518558"/>
                  </a:lnTo>
                  <a:lnTo>
                    <a:pt x="0" y="51855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58340" y="-1808676"/>
            <a:ext cx="2645178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9149" y="-114332"/>
            <a:ext cx="3172137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0860" y="619098"/>
            <a:ext cx="16914835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 dirty="0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 dirty="0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86A05-00AF-11CE-F701-65164CEDD021}"/>
              </a:ext>
            </a:extLst>
          </p:cNvPr>
          <p:cNvGrpSpPr/>
          <p:nvPr/>
        </p:nvGrpSpPr>
        <p:grpSpPr>
          <a:xfrm>
            <a:off x="-40591" y="1871677"/>
            <a:ext cx="6424852" cy="1096429"/>
            <a:chOff x="-40591" y="1968900"/>
            <a:chExt cx="6424852" cy="123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968900"/>
              <a:ext cx="801509" cy="1234036"/>
              <a:chOff x="0" y="0"/>
              <a:chExt cx="154649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56918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569186" h="2444877">
                    <a:moveTo>
                      <a:pt x="1485832" y="1366393"/>
                    </a:moveTo>
                    <a:lnTo>
                      <a:pt x="421218" y="2365883"/>
                    </a:lnTo>
                    <a:cubicBezTo>
                      <a:pt x="336514" y="2444877"/>
                      <a:pt x="199175" y="2444877"/>
                      <a:pt x="114336" y="2365883"/>
                    </a:cubicBezTo>
                    <a:lnTo>
                      <a:pt x="0" y="2258441"/>
                    </a:lnTo>
                    <a:lnTo>
                      <a:pt x="949601" y="1366393"/>
                    </a:lnTo>
                    <a:cubicBezTo>
                      <a:pt x="1034305" y="1286891"/>
                      <a:pt x="1034305" y="1157859"/>
                      <a:pt x="949601" y="1078357"/>
                    </a:cubicBezTo>
                    <a:lnTo>
                      <a:pt x="0" y="186944"/>
                    </a:lnTo>
                    <a:lnTo>
                      <a:pt x="114472" y="79502"/>
                    </a:lnTo>
                    <a:cubicBezTo>
                      <a:pt x="199175" y="0"/>
                      <a:pt x="336514" y="0"/>
                      <a:pt x="421353" y="79502"/>
                    </a:cubicBezTo>
                    <a:lnTo>
                      <a:pt x="1485968" y="1078357"/>
                    </a:lnTo>
                    <a:cubicBezTo>
                      <a:pt x="1569186" y="1157859"/>
                      <a:pt x="1569186" y="1286891"/>
                      <a:pt x="1485968" y="1366393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2094713"/>
              <a:ext cx="6384261" cy="929236"/>
              <a:chOff x="0" y="0"/>
              <a:chExt cx="7957031" cy="12244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13942" cy="1270953"/>
              </a:xfrm>
              <a:custGeom>
                <a:avLst/>
                <a:gdLst/>
                <a:ahLst/>
                <a:cxnLst/>
                <a:rect l="l" t="t" r="r" b="b"/>
                <a:pathLst>
                  <a:path w="8013942" h="1270953">
                    <a:moveTo>
                      <a:pt x="6975863" y="0"/>
                    </a:moveTo>
                    <a:lnTo>
                      <a:pt x="0" y="0"/>
                    </a:lnTo>
                    <a:lnTo>
                      <a:pt x="904032" y="535070"/>
                    </a:lnTo>
                    <a:cubicBezTo>
                      <a:pt x="946651" y="560303"/>
                      <a:pt x="968577" y="593729"/>
                      <a:pt x="968577" y="627075"/>
                    </a:cubicBezTo>
                    <a:cubicBezTo>
                      <a:pt x="968577" y="660420"/>
                      <a:pt x="947336" y="693523"/>
                      <a:pt x="904032" y="719079"/>
                    </a:cubicBezTo>
                    <a:lnTo>
                      <a:pt x="685" y="1270953"/>
                    </a:lnTo>
                    <a:lnTo>
                      <a:pt x="6975315" y="1270953"/>
                    </a:lnTo>
                    <a:lnTo>
                      <a:pt x="8013942" y="627075"/>
                    </a:lnTo>
                    <a:lnTo>
                      <a:pt x="6975863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5738" y="2283210"/>
              <a:ext cx="240077" cy="605415"/>
              <a:chOff x="0" y="0"/>
              <a:chExt cx="406080" cy="7545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-40591" y="2216294"/>
              <a:ext cx="5371537" cy="649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to Sans Bold"/>
                </a:rPr>
                <a:t>1</a:t>
              </a:r>
              <a:r>
                <a:rPr lang="en-US" sz="3200">
                  <a:solidFill>
                    <a:srgbClr val="FFFFFF"/>
                  </a:solidFill>
                  <a:latin typeface="Noto Sans Bold"/>
                </a:rPr>
                <a:t>. Giao diện admin</a:t>
              </a:r>
              <a:endParaRPr lang="en-US" sz="3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852020" y="3032532"/>
            <a:ext cx="61629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261310"/>
                </a:solidFill>
                <a:latin typeface="Noto Sans Bold"/>
              </a:rPr>
              <a:t>Quản lý giảng viên </a:t>
            </a:r>
            <a:endParaRPr lang="en-US" sz="2800" dirty="0">
              <a:solidFill>
                <a:srgbClr val="261310"/>
              </a:solidFill>
              <a:latin typeface="Noto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C4168-414B-4F5C-964F-A26B2BB27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207" y="3100592"/>
            <a:ext cx="12610847" cy="611025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D356F-FB74-4AE2-ADFE-12EAA955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2349" y="980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8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7382B8-A5B0-473A-802A-BE4D5A8F1AF2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BD576F4-CDE8-450B-85A2-DE7C8F931189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CCE246-C8F0-4B29-846F-A33BA0601373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EEAF6"/>
            </a:gs>
            <a:gs pos="100000">
              <a:srgbClr val="FFFFFF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1893437"/>
            <a:chOff x="0" y="0"/>
            <a:chExt cx="4816593" cy="477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77878"/>
            </a:xfrm>
            <a:custGeom>
              <a:avLst/>
              <a:gdLst/>
              <a:ahLst/>
              <a:cxnLst/>
              <a:rect l="l" t="t" r="r" b="b"/>
              <a:pathLst>
                <a:path w="4816592" h="477878">
                  <a:moveTo>
                    <a:pt x="0" y="0"/>
                  </a:moveTo>
                  <a:lnTo>
                    <a:pt x="4816592" y="0"/>
                  </a:lnTo>
                  <a:lnTo>
                    <a:pt x="4816592" y="477878"/>
                  </a:lnTo>
                  <a:lnTo>
                    <a:pt x="0" y="47787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49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7020" y="-4729397"/>
            <a:ext cx="6470558" cy="6639565"/>
          </a:xfrm>
          <a:custGeom>
            <a:avLst/>
            <a:gdLst/>
            <a:ahLst/>
            <a:cxnLst/>
            <a:rect l="l" t="t" r="r" b="b"/>
            <a:pathLst>
              <a:path w="6470558" h="6639565">
                <a:moveTo>
                  <a:pt x="0" y="0"/>
                </a:moveTo>
                <a:lnTo>
                  <a:pt x="6470558" y="0"/>
                </a:lnTo>
                <a:lnTo>
                  <a:pt x="6470558" y="6639566"/>
                </a:lnTo>
                <a:lnTo>
                  <a:pt x="0" y="663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25878" y="-3733389"/>
            <a:ext cx="5701464" cy="5850383"/>
          </a:xfrm>
          <a:custGeom>
            <a:avLst/>
            <a:gdLst/>
            <a:ahLst/>
            <a:cxnLst/>
            <a:rect l="l" t="t" r="r" b="b"/>
            <a:pathLst>
              <a:path w="5701464" h="5850383">
                <a:moveTo>
                  <a:pt x="0" y="0"/>
                </a:moveTo>
                <a:lnTo>
                  <a:pt x="5701464" y="0"/>
                </a:lnTo>
                <a:lnTo>
                  <a:pt x="5701464" y="5850383"/>
                </a:lnTo>
                <a:lnTo>
                  <a:pt x="0" y="58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41961"/>
            <a:ext cx="16840200" cy="751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00" spc="444">
                <a:solidFill>
                  <a:srgbClr val="FFFFFF"/>
                </a:solidFill>
                <a:latin typeface="Noto Sans Bold"/>
              </a:rPr>
              <a:t>CHƯƠNG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3</a:t>
            </a:r>
            <a:r>
              <a:rPr lang="en-US" sz="4400" spc="444">
                <a:solidFill>
                  <a:srgbClr val="FFFFFF"/>
                </a:solidFill>
                <a:latin typeface="Noto Sans Bold"/>
              </a:rPr>
              <a:t>: </a:t>
            </a:r>
            <a:r>
              <a:rPr lang="vi-VN" sz="4400" spc="444">
                <a:solidFill>
                  <a:srgbClr val="FFFFFF"/>
                </a:solidFill>
                <a:latin typeface="Noto Sans Bold"/>
              </a:rPr>
              <a:t>CÀI ĐẶT ỨNG DỤNG</a:t>
            </a:r>
            <a:endParaRPr lang="en-US" sz="4400" spc="444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83431" y="1893437"/>
            <a:ext cx="65566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261310"/>
                </a:solidFill>
                <a:latin typeface="Noto Sans Bold"/>
              </a:rPr>
              <a:t>Quản lý kế hoạch giảng dạy</a:t>
            </a:r>
            <a:endParaRPr lang="en-US" sz="2800" dirty="0">
              <a:solidFill>
                <a:srgbClr val="261310"/>
              </a:solidFill>
              <a:latin typeface="Noto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A7EB5-6247-473A-ABE3-F8DEC6D1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28" y="2456175"/>
            <a:ext cx="13717255" cy="671331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2CC9E5B-7026-420F-BDED-BB5C3022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solidFill>
                  <a:schemeClr val="tx1"/>
                </a:solidFill>
              </a:rPr>
              <a:pPr/>
              <a:t>9</a:t>
            </a:fld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9E2689-4C6B-437B-92C7-1BE3BF1A59E2}"/>
              </a:ext>
            </a:extLst>
          </p:cNvPr>
          <p:cNvGrpSpPr/>
          <p:nvPr/>
        </p:nvGrpSpPr>
        <p:grpSpPr>
          <a:xfrm>
            <a:off x="85738" y="8303539"/>
            <a:ext cx="4672798" cy="1688053"/>
            <a:chOff x="13411200" y="7059291"/>
            <a:chExt cx="3868087" cy="15786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C2C99C7-7510-4679-B609-DE4610F6D0E3}"/>
                </a:ext>
              </a:extLst>
            </p:cNvPr>
            <p:cNvSpPr/>
            <p:nvPr/>
          </p:nvSpPr>
          <p:spPr>
            <a:xfrm>
              <a:off x="13411200" y="7059291"/>
              <a:ext cx="3322320" cy="15786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7E284E-22BC-4023-9867-973E8F262834}"/>
                </a:ext>
              </a:extLst>
            </p:cNvPr>
            <p:cNvSpPr txBox="1"/>
            <p:nvPr/>
          </p:nvSpPr>
          <p:spPr>
            <a:xfrm>
              <a:off x="13461071" y="7061490"/>
              <a:ext cx="3818216" cy="145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admin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sinh viên</a:t>
              </a:r>
            </a:p>
            <a:p>
              <a:pPr marL="168275" indent="-1682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vi-VN" sz="2200" b="1"/>
                <a:t>Giao diện quyền giảng viên</a:t>
              </a:r>
              <a:endParaRPr lang="en-US" sz="22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629</Words>
  <Application>Microsoft Office PowerPoint</Application>
  <PresentationFormat>Custom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Muli</vt:lpstr>
      <vt:lpstr>Montserrat Italics</vt:lpstr>
      <vt:lpstr>Arial</vt:lpstr>
      <vt:lpstr>Times New Roman</vt:lpstr>
      <vt:lpstr>Wingdings</vt:lpstr>
      <vt:lpstr>Montserrat Bold</vt:lpstr>
      <vt:lpstr>Muli Bold</vt:lpstr>
      <vt:lpstr>DejaVu Serif Bold</vt:lpstr>
      <vt:lpstr>Noto Sans 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Hoàng Thương Nguyễn</dc:creator>
  <cp:lastModifiedBy>Hoàng Thương Nguyễn</cp:lastModifiedBy>
  <cp:revision>38</cp:revision>
  <dcterms:created xsi:type="dcterms:W3CDTF">2006-08-16T00:00:00Z</dcterms:created>
  <dcterms:modified xsi:type="dcterms:W3CDTF">2025-01-08T13:36:31Z</dcterms:modified>
  <dc:identifier>DAF4RF6J1Ls</dc:identifier>
</cp:coreProperties>
</file>